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</p:sldIdLst>
  <p:sldSz cx="9144000" cy="6858000" type="screen4x3"/>
  <p:notesSz cx="9866313" cy="67357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BA45-2CAA-4B3D-8456-EE6E98BAA10B}" type="datetimeFigureOut">
              <a:rPr kumimoji="1" lang="ja-JP" altLang="en-US" smtClean="0"/>
              <a:t>2019/6/28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778C-1927-4EA0-A052-B731FAD23A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024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BA45-2CAA-4B3D-8456-EE6E98BAA10B}" type="datetimeFigureOut">
              <a:rPr kumimoji="1" lang="ja-JP" altLang="en-US" smtClean="0"/>
              <a:t>2019/6/28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778C-1927-4EA0-A052-B731FAD23A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0803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BA45-2CAA-4B3D-8456-EE6E98BAA10B}" type="datetimeFigureOut">
              <a:rPr kumimoji="1" lang="ja-JP" altLang="en-US" smtClean="0"/>
              <a:t>2019/6/28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778C-1927-4EA0-A052-B731FAD23A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4266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BA45-2CAA-4B3D-8456-EE6E98BAA10B}" type="datetimeFigureOut">
              <a:rPr kumimoji="1" lang="ja-JP" altLang="en-US" smtClean="0"/>
              <a:t>2019/6/28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778C-1927-4EA0-A052-B731FAD23A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2635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BA45-2CAA-4B3D-8456-EE6E98BAA10B}" type="datetimeFigureOut">
              <a:rPr kumimoji="1" lang="ja-JP" altLang="en-US" smtClean="0"/>
              <a:t>2019/6/28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778C-1927-4EA0-A052-B731FAD23A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2766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BA45-2CAA-4B3D-8456-EE6E98BAA10B}" type="datetimeFigureOut">
              <a:rPr kumimoji="1" lang="ja-JP" altLang="en-US" smtClean="0"/>
              <a:t>2019/6/28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778C-1927-4EA0-A052-B731FAD23A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6491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BA45-2CAA-4B3D-8456-EE6E98BAA10B}" type="datetimeFigureOut">
              <a:rPr kumimoji="1" lang="ja-JP" altLang="en-US" smtClean="0"/>
              <a:t>2019/6/28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778C-1927-4EA0-A052-B731FAD23A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1800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BA45-2CAA-4B3D-8456-EE6E98BAA10B}" type="datetimeFigureOut">
              <a:rPr kumimoji="1" lang="ja-JP" altLang="en-US" smtClean="0"/>
              <a:t>2019/6/28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778C-1927-4EA0-A052-B731FAD23A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2876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BA45-2CAA-4B3D-8456-EE6E98BAA10B}" type="datetimeFigureOut">
              <a:rPr kumimoji="1" lang="ja-JP" altLang="en-US" smtClean="0"/>
              <a:t>2019/6/28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778C-1927-4EA0-A052-B731FAD23A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57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BA45-2CAA-4B3D-8456-EE6E98BAA10B}" type="datetimeFigureOut">
              <a:rPr kumimoji="1" lang="ja-JP" altLang="en-US" smtClean="0"/>
              <a:t>2019/6/28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778C-1927-4EA0-A052-B731FAD23A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7608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BA45-2CAA-4B3D-8456-EE6E98BAA10B}" type="datetimeFigureOut">
              <a:rPr kumimoji="1" lang="ja-JP" altLang="en-US" smtClean="0"/>
              <a:t>2019/6/28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778C-1927-4EA0-A052-B731FAD23A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061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7BA45-2CAA-4B3D-8456-EE6E98BAA10B}" type="datetimeFigureOut">
              <a:rPr kumimoji="1" lang="ja-JP" altLang="en-US" smtClean="0"/>
              <a:t>2019/6/28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C778C-1927-4EA0-A052-B731FAD23A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9693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9D1C60-DD9C-48FE-AB25-71029AB28CB0}"/>
              </a:ext>
            </a:extLst>
          </p:cNvPr>
          <p:cNvSpPr/>
          <p:nvPr/>
        </p:nvSpPr>
        <p:spPr>
          <a:xfrm>
            <a:off x="-1741" y="0"/>
            <a:ext cx="9144000" cy="680484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6000">
                <a:srgbClr val="F00701"/>
              </a:gs>
              <a:gs pos="100000">
                <a:schemeClr val="accent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3659D67-4AE9-41EC-8D70-4E8B53609AB3}"/>
              </a:ext>
            </a:extLst>
          </p:cNvPr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0">
                <a:srgbClr val="FF0000"/>
              </a:gs>
              <a:gs pos="100000">
                <a:schemeClr val="accent2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0B67D2EC-80CE-4D77-8E77-366EE5530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184471"/>
              </p:ext>
            </p:extLst>
          </p:nvPr>
        </p:nvGraphicFramePr>
        <p:xfrm>
          <a:off x="86801" y="910305"/>
          <a:ext cx="8886376" cy="539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976">
                  <a:extLst>
                    <a:ext uri="{9D8B030D-6E8A-4147-A177-3AD203B41FA5}">
                      <a16:colId xmlns:a16="http://schemas.microsoft.com/office/drawing/2014/main" val="2441929962"/>
                    </a:ext>
                  </a:extLst>
                </a:gridCol>
                <a:gridCol w="3627612">
                  <a:extLst>
                    <a:ext uri="{9D8B030D-6E8A-4147-A177-3AD203B41FA5}">
                      <a16:colId xmlns:a16="http://schemas.microsoft.com/office/drawing/2014/main" val="3972970910"/>
                    </a:ext>
                  </a:extLst>
                </a:gridCol>
                <a:gridCol w="1870653">
                  <a:extLst>
                    <a:ext uri="{9D8B030D-6E8A-4147-A177-3AD203B41FA5}">
                      <a16:colId xmlns:a16="http://schemas.microsoft.com/office/drawing/2014/main" val="218664035"/>
                    </a:ext>
                  </a:extLst>
                </a:gridCol>
                <a:gridCol w="2522135">
                  <a:extLst>
                    <a:ext uri="{9D8B030D-6E8A-4147-A177-3AD203B41FA5}">
                      <a16:colId xmlns:a16="http://schemas.microsoft.com/office/drawing/2014/main" val="2436360200"/>
                    </a:ext>
                  </a:extLst>
                </a:gridCol>
              </a:tblGrid>
              <a:tr h="732019">
                <a:tc>
                  <a:txBody>
                    <a:bodyPr/>
                    <a:lstStyle/>
                    <a:p>
                      <a:pPr algn="ctr"/>
                      <a:endParaRPr kumimoji="1" lang="ja-JP" altLang="en-US" sz="4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4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CuCl</a:t>
                      </a:r>
                      <a:r>
                        <a:rPr kumimoji="1" lang="en-US" altLang="ja-JP" sz="4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QDs</a:t>
                      </a:r>
                      <a:endParaRPr kumimoji="1" lang="ja-JP" altLang="en-US" sz="4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4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SiC</a:t>
                      </a:r>
                      <a:endParaRPr kumimoji="1" lang="ja-JP" altLang="en-US" sz="4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4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144706"/>
                  </a:ext>
                </a:extLst>
              </a:tr>
              <a:tr h="274180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今週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・光学顕微鏡による試料表面</a:t>
                      </a:r>
                      <a:endParaRPr kumimoji="1" lang="en-US" altLang="ja-JP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/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の観察</a:t>
                      </a: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全員</a:t>
                      </a: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algn="l"/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・</a:t>
                      </a: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XRF</a:t>
                      </a: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マッピング測定</a:t>
                      </a: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河村、</a:t>
                      </a: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B4)</a:t>
                      </a:r>
                    </a:p>
                    <a:p>
                      <a:pPr algn="l"/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・物理学会予稿執筆</a:t>
                      </a: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河村</a:t>
                      </a: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algn="l"/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・オペアンプを変更した回転型</a:t>
                      </a:r>
                      <a:endParaRPr kumimoji="1" lang="en-US" altLang="ja-JP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/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分光器による</a:t>
                      </a: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tsunami</a:t>
                      </a: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の</a:t>
                      </a:r>
                      <a:endParaRPr kumimoji="1" lang="en-US" altLang="ja-JP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/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スペクトル測定</a:t>
                      </a: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人見</a:t>
                      </a: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algn="l"/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・励起子の位相緩和時間の</a:t>
                      </a:r>
                      <a:endParaRPr kumimoji="1" lang="en-US" altLang="ja-JP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/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条件決め</a:t>
                      </a: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河村</a:t>
                      </a: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kumimoji="1" lang="ja-JP" altLang="en-US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・鈴木さん試料</a:t>
                      </a:r>
                      <a:endParaRPr kumimoji="1" lang="en-US" altLang="ja-JP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での発光測定、</a:t>
                      </a:r>
                      <a:endParaRPr kumimoji="1" lang="en-US" altLang="ja-JP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解析</a:t>
                      </a: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田中</a:t>
                      </a: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algn="l"/>
                      <a:endParaRPr kumimoji="1" lang="ja-JP" altLang="en-US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・ラマン分光による　　</a:t>
                      </a:r>
                      <a:endParaRPr kumimoji="1" lang="en-US" altLang="ja-JP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</a:t>
                      </a:r>
                      <a:r>
                        <a:rPr kumimoji="1" lang="en-US" altLang="ja-JP" sz="1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SiC</a:t>
                      </a: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の結晶構造解析</a:t>
                      </a:r>
                      <a:endParaRPr kumimoji="1" lang="en-US" altLang="ja-JP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</a:t>
                      </a: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落合</a:t>
                      </a: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algn="l"/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・スタート実験執筆</a:t>
                      </a:r>
                      <a:endParaRPr kumimoji="1" lang="en-US" altLang="ja-JP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/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</a:t>
                      </a: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池田</a:t>
                      </a: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・液中で作製した試料</a:t>
                      </a:r>
                      <a:endParaRPr kumimoji="1" lang="en-US" altLang="ja-JP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の発光測定</a:t>
                      </a: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落合</a:t>
                      </a: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377555"/>
                  </a:ext>
                </a:extLst>
              </a:tr>
              <a:tr h="191913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来週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・ゼミ担当</a:t>
                      </a: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人見</a:t>
                      </a: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algn="l"/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・発光スペクトルのスキャン</a:t>
                      </a:r>
                      <a:endParaRPr kumimoji="1" lang="en-US" altLang="ja-JP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/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測定</a:t>
                      </a: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(B4)</a:t>
                      </a:r>
                    </a:p>
                    <a:p>
                      <a:pPr algn="l"/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・木下研の光学顕微鏡を用い</a:t>
                      </a:r>
                      <a:endParaRPr kumimoji="1" lang="en-US" altLang="ja-JP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/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た試料表面観察</a:t>
                      </a: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全員</a:t>
                      </a: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algn="l"/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・超蛍光ゼミ</a:t>
                      </a: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全員</a:t>
                      </a: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・鈴木さん試料</a:t>
                      </a:r>
                      <a:endParaRPr kumimoji="1" lang="en-US" altLang="ja-JP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での発光測定、</a:t>
                      </a:r>
                      <a:endParaRPr kumimoji="1" lang="en-US" altLang="ja-JP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解析</a:t>
                      </a: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田中</a:t>
                      </a: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・液中で作製した試料</a:t>
                      </a:r>
                      <a:endParaRPr kumimoji="1" lang="en-US" altLang="ja-JP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のスキャン測定</a:t>
                      </a:r>
                      <a:endParaRPr kumimoji="1" lang="en-US" altLang="ja-JP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</a:t>
                      </a: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1" lang="ja-JP" alt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落合、池田</a:t>
                      </a: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kumimoji="1" lang="ja-JP" altLang="en-US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905798"/>
                  </a:ext>
                </a:extLst>
              </a:tr>
            </a:tbl>
          </a:graphicData>
        </a:graphic>
      </p:graphicFrame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13DF6A3-2EE7-4175-8091-15A0E1C9B4B5}"/>
              </a:ext>
            </a:extLst>
          </p:cNvPr>
          <p:cNvSpPr txBox="1"/>
          <p:nvPr/>
        </p:nvSpPr>
        <p:spPr>
          <a:xfrm>
            <a:off x="7322530" y="48026"/>
            <a:ext cx="1819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Times New Roman" panose="02020603050405020304" pitchFamily="18" charset="0"/>
                <a:ea typeface="ＭＳ ゴシック" panose="020B0609070205080204" pitchFamily="49" charset="-128"/>
                <a:cs typeface="Times New Roman" panose="02020603050405020304" pitchFamily="18" charset="0"/>
              </a:rPr>
              <a:t>2019/06/28</a:t>
            </a:r>
            <a:endParaRPr kumimoji="1" lang="ja-JP" altLang="en-US" sz="2800" dirty="0">
              <a:solidFill>
                <a:schemeClr val="bg1"/>
              </a:solidFill>
              <a:latin typeface="Times New Roman" panose="02020603050405020304" pitchFamily="18" charset="0"/>
              <a:ea typeface="ＭＳ ゴシック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3046001-A75A-4583-89B7-66F0452D6D18}"/>
              </a:ext>
            </a:extLst>
          </p:cNvPr>
          <p:cNvSpPr txBox="1"/>
          <p:nvPr/>
        </p:nvSpPr>
        <p:spPr>
          <a:xfrm>
            <a:off x="39613" y="4802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ＭＳ ゴシック" panose="020B0609070205080204" pitchFamily="49" charset="-128"/>
                <a:cs typeface="Times New Roman" panose="02020603050405020304" pitchFamily="18" charset="0"/>
              </a:rPr>
              <a:t>週間報告</a:t>
            </a:r>
          </a:p>
        </p:txBody>
      </p:sp>
    </p:spTree>
    <p:extLst>
      <p:ext uri="{BB962C8B-B14F-4D97-AF65-F5344CB8AC3E}">
        <p14:creationId xmlns:p14="http://schemas.microsoft.com/office/powerpoint/2010/main" val="2442596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8456EE5-E9B3-40A3-A079-6567C908C8F4}"/>
              </a:ext>
            </a:extLst>
          </p:cNvPr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0">
                <a:srgbClr val="FF0000"/>
              </a:gs>
              <a:gs pos="100000">
                <a:schemeClr val="accent2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2389DA6-3F90-4597-B42E-329B7FFABFFA}"/>
              </a:ext>
            </a:extLst>
          </p:cNvPr>
          <p:cNvSpPr/>
          <p:nvPr/>
        </p:nvSpPr>
        <p:spPr>
          <a:xfrm>
            <a:off x="-1741" y="0"/>
            <a:ext cx="9144000" cy="680484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6000">
                <a:srgbClr val="F00701"/>
              </a:gs>
              <a:gs pos="100000">
                <a:schemeClr val="accent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894233-20E5-4E7A-9F41-86625DB467D9}"/>
              </a:ext>
            </a:extLst>
          </p:cNvPr>
          <p:cNvSpPr txBox="1"/>
          <p:nvPr/>
        </p:nvSpPr>
        <p:spPr>
          <a:xfrm>
            <a:off x="39613" y="48026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ＭＳ ゴシック" panose="020B0609070205080204" pitchFamily="49" charset="-128"/>
                <a:cs typeface="Times New Roman" panose="02020603050405020304" pitchFamily="18" charset="0"/>
              </a:rPr>
              <a:t>超蛍光発現に「良い」試料の作成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C4E393-C756-4533-8AF1-1A3AD63DB404}"/>
              </a:ext>
            </a:extLst>
          </p:cNvPr>
          <p:cNvSpPr txBox="1"/>
          <p:nvPr/>
        </p:nvSpPr>
        <p:spPr>
          <a:xfrm>
            <a:off x="1930997" y="1584116"/>
            <a:ext cx="304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「良い」試料の条件</a:t>
            </a:r>
            <a:endParaRPr kumimoji="1" lang="en-US" altLang="ja-JP" sz="16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9EBF8E9-030D-4787-A721-238821B77D4D}"/>
              </a:ext>
            </a:extLst>
          </p:cNvPr>
          <p:cNvSpPr txBox="1"/>
          <p:nvPr/>
        </p:nvSpPr>
        <p:spPr>
          <a:xfrm>
            <a:off x="262817" y="1555603"/>
            <a:ext cx="1623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試料作製の手順</a:t>
            </a:r>
            <a:endParaRPr kumimoji="1" lang="en-US" altLang="ja-JP" sz="16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23AE067-2406-422E-ACF8-6161644F05D6}"/>
              </a:ext>
            </a:extLst>
          </p:cNvPr>
          <p:cNvSpPr txBox="1"/>
          <p:nvPr/>
        </p:nvSpPr>
        <p:spPr>
          <a:xfrm>
            <a:off x="39613" y="815500"/>
            <a:ext cx="5088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◆何が変われば「良い」試料ができるのか</a:t>
            </a:r>
            <a:endParaRPr kumimoji="1" lang="en-US" altLang="ja-JP" sz="2000" b="1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EBED821C-F054-45B9-BA46-66B062E6254E}"/>
              </a:ext>
            </a:extLst>
          </p:cNvPr>
          <p:cNvCxnSpPr>
            <a:cxnSpLocks/>
          </p:cNvCxnSpPr>
          <p:nvPr/>
        </p:nvCxnSpPr>
        <p:spPr>
          <a:xfrm flipV="1">
            <a:off x="1922793" y="1260967"/>
            <a:ext cx="0" cy="41750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グラフィックス 19" descr="再生">
            <a:extLst>
              <a:ext uri="{FF2B5EF4-FFF2-40B4-BE49-F238E27FC236}">
                <a16:creationId xmlns:a16="http://schemas.microsoft.com/office/drawing/2014/main" id="{6DEBBBE0-9EE2-4695-96DF-1436BDFA1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04628" y="3903821"/>
            <a:ext cx="540000" cy="540000"/>
          </a:xfrm>
          <a:prstGeom prst="rect">
            <a:avLst/>
          </a:prstGeom>
        </p:spPr>
      </p:pic>
      <p:pic>
        <p:nvPicPr>
          <p:cNvPr id="22" name="グラフィックス 21" descr="再生">
            <a:extLst>
              <a:ext uri="{FF2B5EF4-FFF2-40B4-BE49-F238E27FC236}">
                <a16:creationId xmlns:a16="http://schemas.microsoft.com/office/drawing/2014/main" id="{C5D7FA80-3BE2-499A-B346-2DC1513A6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04628" y="2832899"/>
            <a:ext cx="540000" cy="540000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BFE78E4-E49B-44E3-97BD-E8BB57ADF97B}"/>
              </a:ext>
            </a:extLst>
          </p:cNvPr>
          <p:cNvSpPr txBox="1"/>
          <p:nvPr/>
        </p:nvSpPr>
        <p:spPr>
          <a:xfrm>
            <a:off x="1872509" y="4517527"/>
            <a:ext cx="3164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err="1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CuCl</a:t>
            </a:r>
            <a:r>
              <a:rPr kumimoji="1" lang="ja-JP" altLang="en-US" sz="20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量子ドットのサイズが小さく、密度が高い</a:t>
            </a:r>
            <a:endParaRPr kumimoji="1" lang="en-US" altLang="ja-JP" sz="16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E050651-03B6-46C7-B055-73C34CCC1362}"/>
              </a:ext>
            </a:extLst>
          </p:cNvPr>
          <p:cNvSpPr txBox="1"/>
          <p:nvPr/>
        </p:nvSpPr>
        <p:spPr>
          <a:xfrm>
            <a:off x="251442" y="4622966"/>
            <a:ext cx="1623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アニール</a:t>
            </a:r>
            <a:endParaRPr kumimoji="1" lang="en-US" altLang="ja-JP" sz="16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8184310-9887-4F11-81E5-17021AB34C43}"/>
              </a:ext>
            </a:extLst>
          </p:cNvPr>
          <p:cNvSpPr txBox="1"/>
          <p:nvPr/>
        </p:nvSpPr>
        <p:spPr>
          <a:xfrm>
            <a:off x="51880" y="2322182"/>
            <a:ext cx="2045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ブリッジマン</a:t>
            </a:r>
            <a:endParaRPr kumimoji="1" lang="en-US" altLang="ja-JP" sz="20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C923BB52-3E8D-4658-B1B6-D04E6BEB9310}"/>
              </a:ext>
            </a:extLst>
          </p:cNvPr>
          <p:cNvSpPr txBox="1"/>
          <p:nvPr/>
        </p:nvSpPr>
        <p:spPr>
          <a:xfrm>
            <a:off x="6268215" y="2042396"/>
            <a:ext cx="2641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・結晶の成長速度</a:t>
            </a:r>
            <a:endParaRPr kumimoji="1" lang="en-US" altLang="ja-JP" sz="20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・</a:t>
            </a:r>
            <a:r>
              <a:rPr kumimoji="1" lang="en-US" altLang="ja-JP" sz="2000" dirty="0" err="1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CuCl</a:t>
            </a:r>
            <a:r>
              <a:rPr kumimoji="1" lang="ja-JP" altLang="en-US" sz="20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の濃度</a:t>
            </a:r>
            <a:endParaRPr kumimoji="1" lang="en-US" altLang="ja-JP" sz="20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・ブリッジマン温度</a:t>
            </a:r>
            <a:endParaRPr kumimoji="1" lang="en-US" altLang="ja-JP" sz="20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DB0D8E54-7980-4F38-807F-2E4BE0F301AB}"/>
              </a:ext>
            </a:extLst>
          </p:cNvPr>
          <p:cNvCxnSpPr>
            <a:cxnSpLocks/>
          </p:cNvCxnSpPr>
          <p:nvPr/>
        </p:nvCxnSpPr>
        <p:spPr>
          <a:xfrm flipH="1">
            <a:off x="1930998" y="4330645"/>
            <a:ext cx="7213002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062B8624-224D-47E0-B1A8-156FF216949E}"/>
              </a:ext>
            </a:extLst>
          </p:cNvPr>
          <p:cNvCxnSpPr>
            <a:cxnSpLocks/>
          </p:cNvCxnSpPr>
          <p:nvPr/>
        </p:nvCxnSpPr>
        <p:spPr>
          <a:xfrm flipH="1">
            <a:off x="1925404" y="3108770"/>
            <a:ext cx="7218596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3AFCB1BD-1438-4E33-9376-B2FBABD4FDC3}"/>
              </a:ext>
            </a:extLst>
          </p:cNvPr>
          <p:cNvCxnSpPr>
            <a:cxnSpLocks/>
          </p:cNvCxnSpPr>
          <p:nvPr/>
        </p:nvCxnSpPr>
        <p:spPr>
          <a:xfrm flipH="1">
            <a:off x="117446" y="5415742"/>
            <a:ext cx="8909110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EFC4026A-7F40-4F89-997E-0394B5FBE3B1}"/>
              </a:ext>
            </a:extLst>
          </p:cNvPr>
          <p:cNvCxnSpPr>
            <a:cxnSpLocks/>
          </p:cNvCxnSpPr>
          <p:nvPr/>
        </p:nvCxnSpPr>
        <p:spPr>
          <a:xfrm flipH="1">
            <a:off x="117446" y="2034979"/>
            <a:ext cx="8909110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C9E6DAE5-CE1A-4541-AEA9-12593AD1B9C1}"/>
              </a:ext>
            </a:extLst>
          </p:cNvPr>
          <p:cNvSpPr txBox="1"/>
          <p:nvPr/>
        </p:nvSpPr>
        <p:spPr>
          <a:xfrm>
            <a:off x="6268214" y="4517527"/>
            <a:ext cx="2007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・アニール温度</a:t>
            </a:r>
            <a:endParaRPr kumimoji="1" lang="en-US" altLang="ja-JP" sz="16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・アニール時間</a:t>
            </a:r>
            <a:endParaRPr kumimoji="1" lang="en-US" altLang="ja-JP" sz="28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41408B5D-76EA-4526-BE74-CDB3C4033CBE}"/>
              </a:ext>
            </a:extLst>
          </p:cNvPr>
          <p:cNvSpPr txBox="1"/>
          <p:nvPr/>
        </p:nvSpPr>
        <p:spPr>
          <a:xfrm>
            <a:off x="39613" y="5606072"/>
            <a:ext cx="50866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●</a:t>
            </a:r>
            <a:r>
              <a:rPr kumimoji="1" lang="en-US" altLang="ja-JP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 </a:t>
            </a:r>
            <a:r>
              <a:rPr kumimoji="1" lang="ja-JP" altLang="en-US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表面の</a:t>
            </a:r>
            <a:r>
              <a:rPr kumimoji="1" lang="en-US" altLang="ja-JP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“</a:t>
            </a:r>
            <a:r>
              <a:rPr kumimoji="1" lang="ja-JP" altLang="en-US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メラメラ</a:t>
            </a:r>
            <a:r>
              <a:rPr kumimoji="1" lang="en-US" altLang="ja-JP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”</a:t>
            </a:r>
            <a:r>
              <a:rPr kumimoji="1" lang="ja-JP" altLang="en-US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を意図的に作りたい</a:t>
            </a:r>
            <a:endParaRPr kumimoji="1" lang="en-US" altLang="ja-JP" sz="2000" b="1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  <a:p>
            <a:r>
              <a:rPr kumimoji="1" lang="ja-JP" altLang="en-US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⇒まず</a:t>
            </a:r>
            <a:r>
              <a:rPr kumimoji="1" lang="en-US" altLang="ja-JP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“</a:t>
            </a:r>
            <a:r>
              <a:rPr kumimoji="1" lang="ja-JP" altLang="en-US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メラメラ</a:t>
            </a:r>
            <a:r>
              <a:rPr kumimoji="1" lang="en-US" altLang="ja-JP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”</a:t>
            </a:r>
            <a:r>
              <a:rPr kumimoji="1" lang="ja-JP" altLang="en-US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とは何なのか？を考える</a:t>
            </a:r>
            <a:endParaRPr kumimoji="1" lang="en-US" altLang="ja-JP" sz="2000" b="1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A9376E70-A717-4871-9A23-D2A421B8DBDC}"/>
              </a:ext>
            </a:extLst>
          </p:cNvPr>
          <p:cNvSpPr txBox="1"/>
          <p:nvPr/>
        </p:nvSpPr>
        <p:spPr>
          <a:xfrm>
            <a:off x="2119984" y="3332931"/>
            <a:ext cx="2670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アニール後、表面が</a:t>
            </a:r>
            <a:endParaRPr kumimoji="1" lang="en-US" altLang="ja-JP" sz="20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20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“</a:t>
            </a:r>
            <a:r>
              <a:rPr kumimoji="1" lang="ja-JP" altLang="en-US" sz="20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メラメラ</a:t>
            </a:r>
            <a:r>
              <a:rPr kumimoji="1" lang="en-US" altLang="ja-JP" sz="20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”</a:t>
            </a:r>
            <a:r>
              <a:rPr kumimoji="1" lang="ja-JP" altLang="en-US" sz="20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している</a:t>
            </a:r>
            <a:endParaRPr kumimoji="1" lang="en-US" altLang="ja-JP" sz="16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A8EB40F0-0464-4DCF-B45C-69B7E4A57596}"/>
              </a:ext>
            </a:extLst>
          </p:cNvPr>
          <p:cNvSpPr txBox="1"/>
          <p:nvPr/>
        </p:nvSpPr>
        <p:spPr>
          <a:xfrm>
            <a:off x="262816" y="3446872"/>
            <a:ext cx="1623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へき開</a:t>
            </a:r>
            <a:endParaRPr kumimoji="1" lang="en-US" altLang="ja-JP" sz="16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7E37F4A0-1AE3-4A7D-8F7D-E20BFCC85DF9}"/>
              </a:ext>
            </a:extLst>
          </p:cNvPr>
          <p:cNvSpPr txBox="1"/>
          <p:nvPr/>
        </p:nvSpPr>
        <p:spPr>
          <a:xfrm>
            <a:off x="6268214" y="3483078"/>
            <a:ext cx="2247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・へき開の手加減</a:t>
            </a:r>
            <a:endParaRPr kumimoji="1" lang="en-US" altLang="ja-JP" sz="16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64524D14-C450-4EE2-9180-A8DEBFCE134D}"/>
              </a:ext>
            </a:extLst>
          </p:cNvPr>
          <p:cNvSpPr/>
          <p:nvPr/>
        </p:nvSpPr>
        <p:spPr>
          <a:xfrm>
            <a:off x="2179498" y="3332931"/>
            <a:ext cx="6452769" cy="757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図 31" descr="リモート, 室内, コントロール, 座っている が含まれている画像&#10;&#10;自動的に生成された説明">
            <a:extLst>
              <a:ext uri="{FF2B5EF4-FFF2-40B4-BE49-F238E27FC236}">
                <a16:creationId xmlns:a16="http://schemas.microsoft.com/office/drawing/2014/main" id="{9B5D1BDE-B470-466A-BDB3-B5B57C6563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13" t="54893" r="50916" b="40211"/>
          <a:stretch/>
        </p:blipFill>
        <p:spPr>
          <a:xfrm>
            <a:off x="5104932" y="5517328"/>
            <a:ext cx="1462762" cy="941365"/>
          </a:xfrm>
          <a:prstGeom prst="rect">
            <a:avLst/>
          </a:prstGeom>
        </p:spPr>
      </p:pic>
      <p:pic>
        <p:nvPicPr>
          <p:cNvPr id="33" name="図 32" descr="リモート, 室内, コントロール, 座っている が含まれている画像&#10;&#10;自動的に生成された説明">
            <a:extLst>
              <a:ext uri="{FF2B5EF4-FFF2-40B4-BE49-F238E27FC236}">
                <a16:creationId xmlns:a16="http://schemas.microsoft.com/office/drawing/2014/main" id="{D3D9AE87-DD72-48F0-A60A-B1DC0780B9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46" t="57465" r="46082" b="37640"/>
          <a:stretch/>
        </p:blipFill>
        <p:spPr>
          <a:xfrm>
            <a:off x="7588953" y="5512912"/>
            <a:ext cx="1462761" cy="941364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1F3DB24-709A-4086-B4C7-BCC9350781E6}"/>
              </a:ext>
            </a:extLst>
          </p:cNvPr>
          <p:cNvSpPr txBox="1"/>
          <p:nvPr/>
        </p:nvSpPr>
        <p:spPr>
          <a:xfrm>
            <a:off x="6314778" y="6020496"/>
            <a:ext cx="1423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←していない</a:t>
            </a:r>
            <a:endParaRPr kumimoji="1" lang="en-US" altLang="ja-JP" sz="1600" b="1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CD098CA5-91D5-4D91-A53F-F7A7889C0023}"/>
              </a:ext>
            </a:extLst>
          </p:cNvPr>
          <p:cNvSpPr txBox="1"/>
          <p:nvPr/>
        </p:nvSpPr>
        <p:spPr>
          <a:xfrm>
            <a:off x="6487927" y="5633481"/>
            <a:ext cx="1217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している→</a:t>
            </a:r>
            <a:endParaRPr kumimoji="1" lang="en-US" altLang="ja-JP" sz="1600" b="1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8F3DE0C-137F-42E3-98DD-DBEDDF1CE50C}"/>
              </a:ext>
            </a:extLst>
          </p:cNvPr>
          <p:cNvSpPr/>
          <p:nvPr/>
        </p:nvSpPr>
        <p:spPr>
          <a:xfrm>
            <a:off x="5058561" y="5512912"/>
            <a:ext cx="4045824" cy="941363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B7029327-0D13-4504-8A25-C1755EBE4AC8}"/>
              </a:ext>
            </a:extLst>
          </p:cNvPr>
          <p:cNvCxnSpPr>
            <a:cxnSpLocks/>
          </p:cNvCxnSpPr>
          <p:nvPr/>
        </p:nvCxnSpPr>
        <p:spPr>
          <a:xfrm flipV="1">
            <a:off x="6314778" y="1260967"/>
            <a:ext cx="0" cy="41750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4910590E-6DEE-42C3-9D78-F9C76449AC0D}"/>
              </a:ext>
            </a:extLst>
          </p:cNvPr>
          <p:cNvCxnSpPr>
            <a:cxnSpLocks/>
          </p:cNvCxnSpPr>
          <p:nvPr/>
        </p:nvCxnSpPr>
        <p:spPr>
          <a:xfrm flipV="1">
            <a:off x="4967810" y="1260967"/>
            <a:ext cx="0" cy="41750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D8B98F6E-1F7A-4373-ACF3-B2A708B24872}"/>
              </a:ext>
            </a:extLst>
          </p:cNvPr>
          <p:cNvSpPr txBox="1"/>
          <p:nvPr/>
        </p:nvSpPr>
        <p:spPr>
          <a:xfrm>
            <a:off x="3996419" y="1575857"/>
            <a:ext cx="3236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確認方法</a:t>
            </a:r>
            <a:endParaRPr kumimoji="1" lang="en-US" altLang="ja-JP" sz="16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37BA355-DD5D-4AC2-AC22-4B1ED1DFA4FE}"/>
              </a:ext>
            </a:extLst>
          </p:cNvPr>
          <p:cNvSpPr txBox="1"/>
          <p:nvPr/>
        </p:nvSpPr>
        <p:spPr>
          <a:xfrm>
            <a:off x="6001565" y="1575857"/>
            <a:ext cx="3236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パラメータ</a:t>
            </a:r>
            <a:endParaRPr kumimoji="1" lang="en-US" altLang="ja-JP" sz="16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5F80CDD-AE33-43E4-9836-9969647098C0}"/>
              </a:ext>
            </a:extLst>
          </p:cNvPr>
          <p:cNvSpPr txBox="1"/>
          <p:nvPr/>
        </p:nvSpPr>
        <p:spPr>
          <a:xfrm>
            <a:off x="2179498" y="2348486"/>
            <a:ext cx="2534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NaCl</a:t>
            </a:r>
            <a:r>
              <a:rPr kumimoji="1" lang="ja-JP" altLang="en-US" sz="20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の配向性が良い</a:t>
            </a:r>
            <a:endParaRPr kumimoji="1" lang="en-US" altLang="ja-JP" sz="20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320B3FA-5F02-4264-8D51-C7BA51DA1D75}"/>
              </a:ext>
            </a:extLst>
          </p:cNvPr>
          <p:cNvSpPr txBox="1"/>
          <p:nvPr/>
        </p:nvSpPr>
        <p:spPr>
          <a:xfrm>
            <a:off x="4342813" y="3483078"/>
            <a:ext cx="2534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目視</a:t>
            </a:r>
            <a:endParaRPr kumimoji="1" lang="en-US" altLang="ja-JP" sz="20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A458A9-ADEF-4D8D-B6A4-10D69AF75DB7}"/>
              </a:ext>
            </a:extLst>
          </p:cNvPr>
          <p:cNvSpPr txBox="1"/>
          <p:nvPr/>
        </p:nvSpPr>
        <p:spPr>
          <a:xfrm>
            <a:off x="4342813" y="4524590"/>
            <a:ext cx="2534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発光吸収</a:t>
            </a:r>
            <a:endParaRPr kumimoji="1" lang="en-US" altLang="ja-JP" sz="20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20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測定</a:t>
            </a:r>
            <a:endParaRPr kumimoji="1" lang="en-US" altLang="ja-JP" sz="20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892CE386-7C3A-4FDF-B7D7-DD25E9E30723}"/>
              </a:ext>
            </a:extLst>
          </p:cNvPr>
          <p:cNvSpPr txBox="1"/>
          <p:nvPr/>
        </p:nvSpPr>
        <p:spPr>
          <a:xfrm>
            <a:off x="4342813" y="2191856"/>
            <a:ext cx="2534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2</a:t>
            </a:r>
            <a:r>
              <a:rPr kumimoji="1" lang="en-US" altLang="ja-JP" sz="2000" dirty="0">
                <a:latin typeface="Symbol" panose="05050102010706020507" pitchFamily="18" charset="2"/>
                <a:ea typeface="ＭＳ ゴシック" panose="020B0609070205080204" pitchFamily="49" charset="-128"/>
                <a:cs typeface="Arial" panose="020B0604020202020204" pitchFamily="34" charset="0"/>
              </a:rPr>
              <a:t>q/w</a:t>
            </a:r>
            <a:r>
              <a:rPr kumimoji="1" lang="ja-JP" altLang="en-US" sz="20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測定</a:t>
            </a:r>
            <a:endParaRPr kumimoji="1" lang="en-US" altLang="ja-JP" sz="20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2000" dirty="0">
                <a:latin typeface="Symbol" panose="05050102010706020507" pitchFamily="18" charset="2"/>
                <a:ea typeface="ＭＳ ゴシック" panose="020B0609070205080204" pitchFamily="49" charset="-128"/>
                <a:cs typeface="Arial" panose="020B0604020202020204" pitchFamily="34" charset="0"/>
              </a:rPr>
              <a:t>w</a:t>
            </a:r>
            <a:r>
              <a:rPr kumimoji="1" lang="ja-JP" altLang="en-US" sz="20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測定</a:t>
            </a:r>
            <a:endParaRPr kumimoji="1" lang="en-US" altLang="ja-JP" sz="20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071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2389DA6-3F90-4597-B42E-329B7FFABFFA}"/>
              </a:ext>
            </a:extLst>
          </p:cNvPr>
          <p:cNvSpPr/>
          <p:nvPr/>
        </p:nvSpPr>
        <p:spPr>
          <a:xfrm>
            <a:off x="-1741" y="0"/>
            <a:ext cx="9144000" cy="680484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6000">
                <a:srgbClr val="F00701"/>
              </a:gs>
              <a:gs pos="100000">
                <a:schemeClr val="accent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8456EE5-E9B3-40A3-A079-6567C908C8F4}"/>
              </a:ext>
            </a:extLst>
          </p:cNvPr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0">
                <a:srgbClr val="FF0000"/>
              </a:gs>
              <a:gs pos="100000">
                <a:schemeClr val="accent2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894233-20E5-4E7A-9F41-86625DB467D9}"/>
              </a:ext>
            </a:extLst>
          </p:cNvPr>
          <p:cNvSpPr txBox="1"/>
          <p:nvPr/>
        </p:nvSpPr>
        <p:spPr>
          <a:xfrm>
            <a:off x="39613" y="48026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ＭＳ ゴシック" panose="020B0609070205080204" pitchFamily="49" charset="-128"/>
                <a:cs typeface="Times New Roman" panose="02020603050405020304" pitchFamily="18" charset="0"/>
              </a:rPr>
              <a:t>試料表面の違い</a:t>
            </a:r>
          </a:p>
        </p:txBody>
      </p:sp>
      <p:pic>
        <p:nvPicPr>
          <p:cNvPr id="3" name="図 2" descr="建物 が含まれている画像&#10;&#10;自動的に生成された説明">
            <a:extLst>
              <a:ext uri="{FF2B5EF4-FFF2-40B4-BE49-F238E27FC236}">
                <a16:creationId xmlns:a16="http://schemas.microsoft.com/office/drawing/2014/main" id="{9281521A-6D92-45D0-BCBE-329D58F4D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0275"/>
            <a:ext cx="3048000" cy="2286000"/>
          </a:xfrm>
          <a:prstGeom prst="rect">
            <a:avLst/>
          </a:prstGeom>
        </p:spPr>
      </p:pic>
      <p:pic>
        <p:nvPicPr>
          <p:cNvPr id="5" name="図 4" descr="建物, 屋外 が含まれている画像&#10;&#10;自動的に生成された説明">
            <a:extLst>
              <a:ext uri="{FF2B5EF4-FFF2-40B4-BE49-F238E27FC236}">
                <a16:creationId xmlns:a16="http://schemas.microsoft.com/office/drawing/2014/main" id="{F5A2DC36-8C1E-4BEB-BC9F-C00F04DAF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360275"/>
            <a:ext cx="3048000" cy="2286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E5AF562-947F-42B2-84DC-3B465D84C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60275"/>
            <a:ext cx="3048000" cy="2286000"/>
          </a:xfrm>
          <a:prstGeom prst="rect">
            <a:avLst/>
          </a:prstGeom>
        </p:spPr>
      </p:pic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ED4B177-27AF-4645-90F2-66E40E9920AB}"/>
              </a:ext>
            </a:extLst>
          </p:cNvPr>
          <p:cNvCxnSpPr>
            <a:cxnSpLocks/>
          </p:cNvCxnSpPr>
          <p:nvPr/>
        </p:nvCxnSpPr>
        <p:spPr>
          <a:xfrm flipV="1">
            <a:off x="6090407" y="1260967"/>
            <a:ext cx="0" cy="33853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0016137-FC27-404E-8AF0-8FE43CA555C9}"/>
              </a:ext>
            </a:extLst>
          </p:cNvPr>
          <p:cNvCxnSpPr>
            <a:cxnSpLocks/>
          </p:cNvCxnSpPr>
          <p:nvPr/>
        </p:nvCxnSpPr>
        <p:spPr>
          <a:xfrm flipV="1">
            <a:off x="3048000" y="1260967"/>
            <a:ext cx="0" cy="33853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1A24A45-4A07-4DCB-AF38-BF3C3B4E1611}"/>
              </a:ext>
            </a:extLst>
          </p:cNvPr>
          <p:cNvSpPr txBox="1"/>
          <p:nvPr/>
        </p:nvSpPr>
        <p:spPr>
          <a:xfrm>
            <a:off x="3053594" y="1584116"/>
            <a:ext cx="304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吸収係数が高い</a:t>
            </a:r>
            <a:r>
              <a:rPr kumimoji="1" lang="en-US" altLang="ja-JP" sz="16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(123.5)</a:t>
            </a:r>
            <a:r>
              <a:rPr kumimoji="1" lang="ja-JP" altLang="en-US" sz="16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試料</a:t>
            </a:r>
            <a:endParaRPr kumimoji="1" lang="en-US" altLang="ja-JP" sz="16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F553ABD-1CDD-4315-961A-ADD091B6C720}"/>
              </a:ext>
            </a:extLst>
          </p:cNvPr>
          <p:cNvSpPr txBox="1"/>
          <p:nvPr/>
        </p:nvSpPr>
        <p:spPr>
          <a:xfrm>
            <a:off x="6001565" y="1575857"/>
            <a:ext cx="3236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吸収係数が低い</a:t>
            </a:r>
            <a:r>
              <a:rPr kumimoji="1" lang="en-US" altLang="ja-JP" sz="16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(44.7)</a:t>
            </a:r>
            <a:r>
              <a:rPr kumimoji="1" lang="ja-JP" altLang="en-US" sz="16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試料</a:t>
            </a:r>
            <a:endParaRPr kumimoji="1" lang="en-US" altLang="ja-JP" sz="16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C8F8A72-A2AA-41F1-A628-8DF8359D74D0}"/>
              </a:ext>
            </a:extLst>
          </p:cNvPr>
          <p:cNvSpPr txBox="1"/>
          <p:nvPr/>
        </p:nvSpPr>
        <p:spPr>
          <a:xfrm>
            <a:off x="297454" y="1584116"/>
            <a:ext cx="2453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超蛍光が観測できる試料</a:t>
            </a:r>
            <a:endParaRPr kumimoji="1" lang="en-US" altLang="ja-JP" sz="16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69B42F8-CBD3-4B11-9451-292DDFA89C16}"/>
              </a:ext>
            </a:extLst>
          </p:cNvPr>
          <p:cNvSpPr txBox="1"/>
          <p:nvPr/>
        </p:nvSpPr>
        <p:spPr>
          <a:xfrm>
            <a:off x="3598749" y="6223725"/>
            <a:ext cx="5639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※</a:t>
            </a:r>
            <a:r>
              <a:rPr kumimoji="1" lang="ja-JP" altLang="en-US" sz="16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上の画像は元の画像を</a:t>
            </a:r>
            <a:r>
              <a:rPr kumimoji="1" lang="en-US" altLang="ja-JP" sz="16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1/2</a:t>
            </a:r>
            <a:r>
              <a:rPr kumimoji="1" lang="ja-JP" altLang="en-US" sz="16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のサイズにリサイズしたもの</a:t>
            </a:r>
            <a:endParaRPr kumimoji="1" lang="en-US" altLang="ja-JP" sz="1600" b="1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66BAC75-6261-4CBA-8F71-80AA8FAB408B}"/>
              </a:ext>
            </a:extLst>
          </p:cNvPr>
          <p:cNvSpPr txBox="1"/>
          <p:nvPr/>
        </p:nvSpPr>
        <p:spPr>
          <a:xfrm>
            <a:off x="39613" y="815500"/>
            <a:ext cx="7438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◆</a:t>
            </a:r>
            <a:r>
              <a:rPr kumimoji="1" lang="en-US" altLang="ja-JP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10</a:t>
            </a:r>
            <a:r>
              <a:rPr kumimoji="1" lang="ja-JP" altLang="en-US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倍の対物レンズを用いて光学顕微鏡で試料表面を観察した</a:t>
            </a:r>
            <a:endParaRPr kumimoji="1" lang="en-US" altLang="ja-JP" sz="2000" b="1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C14E931-FAD6-4A53-A61B-202B7F356523}"/>
              </a:ext>
            </a:extLst>
          </p:cNvPr>
          <p:cNvSpPr txBox="1"/>
          <p:nvPr/>
        </p:nvSpPr>
        <p:spPr>
          <a:xfrm>
            <a:off x="4464975" y="5189902"/>
            <a:ext cx="4642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→</a:t>
            </a:r>
            <a:r>
              <a:rPr kumimoji="1" lang="en-US" altLang="ja-JP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 </a:t>
            </a:r>
            <a:r>
              <a:rPr kumimoji="1" lang="ja-JP" altLang="en-US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他の</a:t>
            </a:r>
            <a:r>
              <a:rPr kumimoji="1" lang="en-US" altLang="ja-JP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”</a:t>
            </a:r>
            <a:r>
              <a:rPr kumimoji="1" lang="ja-JP" altLang="en-US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超蛍光が観測できる試料</a:t>
            </a:r>
            <a:r>
              <a:rPr kumimoji="1" lang="en-US" altLang="ja-JP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”</a:t>
            </a:r>
            <a:r>
              <a:rPr kumimoji="1" lang="ja-JP" altLang="en-US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でも</a:t>
            </a:r>
            <a:endParaRPr kumimoji="1" lang="en-US" altLang="ja-JP" sz="2000" b="1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  <a:p>
            <a:r>
              <a:rPr kumimoji="1" lang="ja-JP" altLang="en-US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 　同様のものが観察できるのか？</a:t>
            </a:r>
            <a:endParaRPr kumimoji="1" lang="en-US" altLang="ja-JP" sz="2000" b="1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59895D8-DBF1-4B5A-9DA8-25447038AF0E}"/>
              </a:ext>
            </a:extLst>
          </p:cNvPr>
          <p:cNvSpPr txBox="1"/>
          <p:nvPr/>
        </p:nvSpPr>
        <p:spPr>
          <a:xfrm>
            <a:off x="39613" y="4989798"/>
            <a:ext cx="40014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→</a:t>
            </a:r>
            <a:r>
              <a:rPr kumimoji="1" lang="en-US" altLang="ja-JP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 </a:t>
            </a:r>
            <a:r>
              <a:rPr kumimoji="1" lang="ja-JP" altLang="en-US" sz="20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超蛍光が観測できる試料は</a:t>
            </a:r>
            <a:endParaRPr kumimoji="1" lang="en-US" altLang="ja-JP" sz="20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  <a:p>
            <a:r>
              <a:rPr kumimoji="1" lang="en-US" altLang="ja-JP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	</a:t>
            </a:r>
            <a:r>
              <a:rPr kumimoji="1" lang="ja-JP" altLang="en-US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・長方形のドメインがある</a:t>
            </a:r>
            <a:endParaRPr kumimoji="1" lang="en-US" altLang="ja-JP" sz="2000" b="1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  <a:p>
            <a:r>
              <a:rPr kumimoji="1" lang="en-US" altLang="ja-JP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	</a:t>
            </a:r>
            <a:r>
              <a:rPr kumimoji="1" lang="ja-JP" altLang="en-US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・線間隔が狭く、平行に近い</a:t>
            </a:r>
            <a:endParaRPr kumimoji="1" lang="en-US" altLang="ja-JP" sz="2000" b="1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837C53D-5A7A-4D45-8A23-2FF87129EDF6}"/>
              </a:ext>
            </a:extLst>
          </p:cNvPr>
          <p:cNvSpPr/>
          <p:nvPr/>
        </p:nvSpPr>
        <p:spPr>
          <a:xfrm>
            <a:off x="4533151" y="5163105"/>
            <a:ext cx="4443068" cy="757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6118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2389DA6-3F90-4597-B42E-329B7FFABFFA}"/>
              </a:ext>
            </a:extLst>
          </p:cNvPr>
          <p:cNvSpPr/>
          <p:nvPr/>
        </p:nvSpPr>
        <p:spPr>
          <a:xfrm>
            <a:off x="-1741" y="0"/>
            <a:ext cx="9144000" cy="680484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6000">
                <a:srgbClr val="F00701"/>
              </a:gs>
              <a:gs pos="100000">
                <a:schemeClr val="accent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8456EE5-E9B3-40A3-A079-6567C908C8F4}"/>
              </a:ext>
            </a:extLst>
          </p:cNvPr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0">
                <a:srgbClr val="FF0000"/>
              </a:gs>
              <a:gs pos="100000">
                <a:schemeClr val="accent2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894233-20E5-4E7A-9F41-86625DB467D9}"/>
              </a:ext>
            </a:extLst>
          </p:cNvPr>
          <p:cNvSpPr txBox="1"/>
          <p:nvPr/>
        </p:nvSpPr>
        <p:spPr>
          <a:xfrm>
            <a:off x="39613" y="4802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ＭＳ ゴシック" panose="020B0609070205080204" pitchFamily="49" charset="-128"/>
                <a:cs typeface="Times New Roman" panose="02020603050405020304" pitchFamily="18" charset="0"/>
              </a:rPr>
              <a:t>総括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FDF49A0-F8BE-41B8-BCB7-254ACD73D0A9}"/>
              </a:ext>
            </a:extLst>
          </p:cNvPr>
          <p:cNvSpPr/>
          <p:nvPr/>
        </p:nvSpPr>
        <p:spPr>
          <a:xfrm>
            <a:off x="157137" y="2101030"/>
            <a:ext cx="8829726" cy="18943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2DD0064-4EEB-420D-88CF-D5A05DB7092C}"/>
              </a:ext>
            </a:extLst>
          </p:cNvPr>
          <p:cNvSpPr/>
          <p:nvPr/>
        </p:nvSpPr>
        <p:spPr>
          <a:xfrm>
            <a:off x="157137" y="1011100"/>
            <a:ext cx="8829726" cy="940398"/>
          </a:xfrm>
          <a:prstGeom prst="rect">
            <a:avLst/>
          </a:prstGeom>
          <a:solidFill>
            <a:schemeClr val="bg2"/>
          </a:solidFill>
          <a:ln w="38100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19F0FE7-63C7-4E21-A0A0-DB2AC06D4BB9}"/>
              </a:ext>
            </a:extLst>
          </p:cNvPr>
          <p:cNvSpPr/>
          <p:nvPr/>
        </p:nvSpPr>
        <p:spPr>
          <a:xfrm>
            <a:off x="157137" y="4144922"/>
            <a:ext cx="8829726" cy="20545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2CFEF17-DCF5-47EC-80A4-36913B989A0C}"/>
              </a:ext>
            </a:extLst>
          </p:cNvPr>
          <p:cNvSpPr txBox="1"/>
          <p:nvPr/>
        </p:nvSpPr>
        <p:spPr>
          <a:xfrm>
            <a:off x="157137" y="2111078"/>
            <a:ext cx="1149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ja-JP" altLang="en-US" sz="2400" b="1" dirty="0">
                <a:latin typeface="Times New Roman" panose="02020603050405020304" pitchFamily="18" charset="0"/>
                <a:ea typeface="ＭＳ ゴシック" panose="020B0609070205080204" pitchFamily="49" charset="-128"/>
                <a:cs typeface="Times New Roman" panose="02020603050405020304" pitchFamily="18" charset="0"/>
              </a:rPr>
              <a:t>結論</a:t>
            </a:r>
            <a:endParaRPr kumimoji="1" lang="en-US" altLang="ja-JP" sz="2400" b="1" dirty="0">
              <a:latin typeface="Times New Roman" panose="02020603050405020304" pitchFamily="18" charset="0"/>
              <a:ea typeface="ＭＳ ゴシック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AEF7126-C2B1-41DC-A79C-B4E8CDF5B847}"/>
              </a:ext>
            </a:extLst>
          </p:cNvPr>
          <p:cNvSpPr txBox="1"/>
          <p:nvPr/>
        </p:nvSpPr>
        <p:spPr>
          <a:xfrm>
            <a:off x="157137" y="976026"/>
            <a:ext cx="1149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ja-JP" altLang="en-US" sz="2400" b="1" dirty="0">
                <a:latin typeface="Times New Roman" panose="02020603050405020304" pitchFamily="18" charset="0"/>
                <a:ea typeface="ＭＳ ゴシック" panose="020B0609070205080204" pitchFamily="49" charset="-128"/>
                <a:cs typeface="Times New Roman" panose="02020603050405020304" pitchFamily="18" charset="0"/>
              </a:rPr>
              <a:t>目的</a:t>
            </a:r>
            <a:endParaRPr kumimoji="1" lang="en-US" altLang="ja-JP" sz="2400" b="1" dirty="0">
              <a:latin typeface="Times New Roman" panose="02020603050405020304" pitchFamily="18" charset="0"/>
              <a:ea typeface="ＭＳ ゴシック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067D7FC-6255-410B-B3B3-CACEBCDC6050}"/>
              </a:ext>
            </a:extLst>
          </p:cNvPr>
          <p:cNvSpPr txBox="1"/>
          <p:nvPr/>
        </p:nvSpPr>
        <p:spPr>
          <a:xfrm>
            <a:off x="157137" y="4188363"/>
            <a:ext cx="1149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ja-JP" altLang="en-US" sz="2400" b="1" dirty="0">
                <a:latin typeface="Times New Roman" panose="02020603050405020304" pitchFamily="18" charset="0"/>
                <a:ea typeface="ＭＳ ゴシック" panose="020B0609070205080204" pitchFamily="49" charset="-128"/>
                <a:cs typeface="Times New Roman" panose="02020603050405020304" pitchFamily="18" charset="0"/>
              </a:rPr>
              <a:t>展望</a:t>
            </a:r>
            <a:endParaRPr kumimoji="1" lang="en-US" altLang="ja-JP" sz="2400" b="1" dirty="0">
              <a:latin typeface="Times New Roman" panose="02020603050405020304" pitchFamily="18" charset="0"/>
              <a:ea typeface="ＭＳ ゴシック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DFB3504-2FD9-47AF-BC05-D36994E5A2A5}"/>
              </a:ext>
            </a:extLst>
          </p:cNvPr>
          <p:cNvSpPr txBox="1"/>
          <p:nvPr/>
        </p:nvSpPr>
        <p:spPr>
          <a:xfrm>
            <a:off x="382513" y="2508672"/>
            <a:ext cx="86043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ja-JP" altLang="en-US" sz="28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超蛍光が起きる試料は</a:t>
            </a:r>
            <a:endParaRPr kumimoji="1" lang="en-US" altLang="ja-JP" sz="28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  <a:p>
            <a:pPr lvl="1"/>
            <a:r>
              <a:rPr kumimoji="1" lang="ja-JP" altLang="en-US" sz="28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・長方形のドメインに分かれている</a:t>
            </a:r>
            <a:endParaRPr kumimoji="1" lang="en-US" altLang="ja-JP" sz="28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  <a:p>
            <a:pPr lvl="1"/>
            <a:r>
              <a:rPr kumimoji="1" lang="ja-JP" altLang="en-US" sz="28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・線間隔が狭く、平行に近い</a:t>
            </a:r>
            <a:endParaRPr kumimoji="1" lang="en-US" altLang="ja-JP" sz="28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04E231A-7EFF-4A7B-A6CE-0B6091510128}"/>
              </a:ext>
            </a:extLst>
          </p:cNvPr>
          <p:cNvSpPr txBox="1"/>
          <p:nvPr/>
        </p:nvSpPr>
        <p:spPr>
          <a:xfrm>
            <a:off x="382513" y="4664937"/>
            <a:ext cx="86043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ja-JP" altLang="en-US" sz="28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試料数を増やして再度光学顕微鏡での観察を行う</a:t>
            </a:r>
            <a:endParaRPr kumimoji="1" lang="en-US" altLang="ja-JP" sz="28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ja-JP" altLang="en-US" sz="28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木下研の光学顕微鏡でより細かい観察を行う</a:t>
            </a:r>
            <a:endParaRPr kumimoji="1" lang="en-US" altLang="ja-JP" sz="28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ja-JP" altLang="en-US" sz="28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表面の形状と超蛍光の関連を調べる</a:t>
            </a:r>
            <a:endParaRPr kumimoji="1" lang="en-US" altLang="ja-JP" sz="28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E408634-A48F-4E7B-B177-ADFDAED82F81}"/>
              </a:ext>
            </a:extLst>
          </p:cNvPr>
          <p:cNvSpPr txBox="1"/>
          <p:nvPr/>
        </p:nvSpPr>
        <p:spPr>
          <a:xfrm>
            <a:off x="382513" y="1341108"/>
            <a:ext cx="860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ja-JP" altLang="en-US" sz="28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超蛍光が起きる試料の表面の構造の確認</a:t>
            </a:r>
            <a:endParaRPr kumimoji="1" lang="en-US" altLang="ja-JP" sz="2800" b="1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037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楕円 58">
            <a:extLst>
              <a:ext uri="{FF2B5EF4-FFF2-40B4-BE49-F238E27FC236}">
                <a16:creationId xmlns:a16="http://schemas.microsoft.com/office/drawing/2014/main" id="{121333CC-0201-48BA-AE71-893554F85CA1}"/>
              </a:ext>
            </a:extLst>
          </p:cNvPr>
          <p:cNvSpPr/>
          <p:nvPr/>
        </p:nvSpPr>
        <p:spPr>
          <a:xfrm>
            <a:off x="608201" y="5834544"/>
            <a:ext cx="192946" cy="19294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2389DA6-3F90-4597-B42E-329B7FFABFFA}"/>
              </a:ext>
            </a:extLst>
          </p:cNvPr>
          <p:cNvSpPr/>
          <p:nvPr/>
        </p:nvSpPr>
        <p:spPr>
          <a:xfrm>
            <a:off x="-1741" y="0"/>
            <a:ext cx="9144000" cy="680484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6000">
                <a:srgbClr val="F00701"/>
              </a:gs>
              <a:gs pos="100000">
                <a:schemeClr val="accent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8456EE5-E9B3-40A3-A079-6567C908C8F4}"/>
              </a:ext>
            </a:extLst>
          </p:cNvPr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0">
                <a:srgbClr val="FF0000"/>
              </a:gs>
              <a:gs pos="100000">
                <a:schemeClr val="accent2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894233-20E5-4E7A-9F41-86625DB467D9}"/>
              </a:ext>
            </a:extLst>
          </p:cNvPr>
          <p:cNvSpPr txBox="1"/>
          <p:nvPr/>
        </p:nvSpPr>
        <p:spPr>
          <a:xfrm>
            <a:off x="39613" y="48026"/>
            <a:ext cx="5650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  <a:latin typeface="Times New Roman" panose="02020603050405020304" pitchFamily="18" charset="0"/>
                <a:ea typeface="ＭＳ ゴシック" panose="020B0609070205080204" pitchFamily="49" charset="-128"/>
                <a:cs typeface="Times New Roman" panose="02020603050405020304" pitchFamily="18" charset="0"/>
              </a:rPr>
              <a:t>XRF:</a:t>
            </a:r>
            <a:r>
              <a:rPr kumimoji="1" lang="ja-JP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ＭＳ ゴシック" panose="020B0609070205080204" pitchFamily="49" charset="-128"/>
                <a:cs typeface="Times New Roman" panose="02020603050405020304" pitchFamily="18" charset="0"/>
              </a:rPr>
              <a:t>マイクロマッピング観測結果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B34F9C3-3851-4D01-9557-A11F2D8D3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62" t="20062" r="15386" b="15386"/>
          <a:stretch/>
        </p:blipFill>
        <p:spPr>
          <a:xfrm>
            <a:off x="3978164" y="3722337"/>
            <a:ext cx="2681391" cy="2439321"/>
          </a:xfrm>
          <a:prstGeom prst="rect">
            <a:avLst/>
          </a:prstGeom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29A895E5-EF2E-4CE2-866B-A838158AC008}"/>
              </a:ext>
            </a:extLst>
          </p:cNvPr>
          <p:cNvGrpSpPr/>
          <p:nvPr/>
        </p:nvGrpSpPr>
        <p:grpSpPr>
          <a:xfrm>
            <a:off x="353567" y="2917187"/>
            <a:ext cx="3471575" cy="3471575"/>
            <a:chOff x="1143589" y="1940247"/>
            <a:chExt cx="1079398" cy="1079398"/>
          </a:xfrm>
        </p:grpSpPr>
        <p:pic>
          <p:nvPicPr>
            <p:cNvPr id="21" name="図 20" descr="音楽 が含まれている画像&#10;&#10;自動的に生成された説明">
              <a:extLst>
                <a:ext uri="{FF2B5EF4-FFF2-40B4-BE49-F238E27FC236}">
                  <a16:creationId xmlns:a16="http://schemas.microsoft.com/office/drawing/2014/main" id="{F8E2DFCB-45E9-46CB-B9FA-668A40DE5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03" t="38903" r="42273" b="42273"/>
            <a:stretch/>
          </p:blipFill>
          <p:spPr>
            <a:xfrm>
              <a:off x="1143589" y="1940247"/>
              <a:ext cx="1079398" cy="1079398"/>
            </a:xfrm>
            <a:prstGeom prst="rect">
              <a:avLst/>
            </a:prstGeom>
          </p:spPr>
        </p:pic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F2695AD6-3D9A-47A6-A6D4-E5422A2F37EC}"/>
                </a:ext>
              </a:extLst>
            </p:cNvPr>
            <p:cNvSpPr/>
            <p:nvPr/>
          </p:nvSpPr>
          <p:spPr>
            <a:xfrm>
              <a:off x="1387616" y="2281238"/>
              <a:ext cx="565500" cy="5305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pic>
        <p:nvPicPr>
          <p:cNvPr id="41" name="図 40">
            <a:extLst>
              <a:ext uri="{FF2B5EF4-FFF2-40B4-BE49-F238E27FC236}">
                <a16:creationId xmlns:a16="http://schemas.microsoft.com/office/drawing/2014/main" id="{8F344CBE-0CC6-4C88-8F13-F454EB9C66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92" t="25345" r="25345" b="24592"/>
          <a:stretch/>
        </p:blipFill>
        <p:spPr>
          <a:xfrm>
            <a:off x="4153863" y="1501883"/>
            <a:ext cx="2079520" cy="1891786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361BBD2F-B95E-4A61-A584-6BF6585675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75" t="24753" r="23072" b="22657"/>
          <a:stretch/>
        </p:blipFill>
        <p:spPr>
          <a:xfrm>
            <a:off x="6561826" y="4014469"/>
            <a:ext cx="2228607" cy="1987296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A7A91E10-815E-4EB2-BC06-A27FB51CBE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060" t="8709" r="8709" b="10060"/>
          <a:stretch/>
        </p:blipFill>
        <p:spPr>
          <a:xfrm>
            <a:off x="6369780" y="1076685"/>
            <a:ext cx="2908198" cy="2645652"/>
          </a:xfrm>
          <a:prstGeom prst="rect">
            <a:avLst/>
          </a:prstGeom>
        </p:spPr>
      </p:pic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6B7BC0CC-9105-4C8C-AF48-3B85FCE8E8EF}"/>
              </a:ext>
            </a:extLst>
          </p:cNvPr>
          <p:cNvCxnSpPr>
            <a:cxnSpLocks/>
          </p:cNvCxnSpPr>
          <p:nvPr/>
        </p:nvCxnSpPr>
        <p:spPr>
          <a:xfrm>
            <a:off x="1144434" y="3775629"/>
            <a:ext cx="1812745" cy="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59458958-EF34-486A-ACFF-E8A87722458A}"/>
              </a:ext>
            </a:extLst>
          </p:cNvPr>
          <p:cNvSpPr txBox="1"/>
          <p:nvPr/>
        </p:nvSpPr>
        <p:spPr>
          <a:xfrm>
            <a:off x="1765044" y="3347800"/>
            <a:ext cx="5654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3mm</a:t>
            </a:r>
            <a:endParaRPr kumimoji="1" lang="ja-JP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2856B97F-2AA6-43F7-AA30-1FB070661450}"/>
              </a:ext>
            </a:extLst>
          </p:cNvPr>
          <p:cNvSpPr txBox="1"/>
          <p:nvPr/>
        </p:nvSpPr>
        <p:spPr>
          <a:xfrm>
            <a:off x="3221255" y="4686039"/>
            <a:ext cx="55609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3mm</a:t>
            </a:r>
            <a:endParaRPr kumimoji="1" lang="ja-JP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AC5A94FB-59E4-4C98-8987-C321C38D7B17}"/>
              </a:ext>
            </a:extLst>
          </p:cNvPr>
          <p:cNvCxnSpPr>
            <a:cxnSpLocks/>
          </p:cNvCxnSpPr>
          <p:nvPr/>
        </p:nvCxnSpPr>
        <p:spPr>
          <a:xfrm flipV="1">
            <a:off x="704675" y="4899171"/>
            <a:ext cx="0" cy="103184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DC5CAE03-3AF1-4E87-BD4F-B8BE92D85C7A}"/>
              </a:ext>
            </a:extLst>
          </p:cNvPr>
          <p:cNvCxnSpPr/>
          <p:nvPr/>
        </p:nvCxnSpPr>
        <p:spPr>
          <a:xfrm>
            <a:off x="704675" y="5931017"/>
            <a:ext cx="1005259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楕円 57">
            <a:extLst>
              <a:ext uri="{FF2B5EF4-FFF2-40B4-BE49-F238E27FC236}">
                <a16:creationId xmlns:a16="http://schemas.microsoft.com/office/drawing/2014/main" id="{14E50E0D-F644-40FE-8ED1-7F8F945881E8}"/>
              </a:ext>
            </a:extLst>
          </p:cNvPr>
          <p:cNvSpPr/>
          <p:nvPr/>
        </p:nvSpPr>
        <p:spPr>
          <a:xfrm>
            <a:off x="656441" y="5882784"/>
            <a:ext cx="96465" cy="964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58517D92-1B8F-43DE-9968-4AD78E4C95F2}"/>
              </a:ext>
            </a:extLst>
          </p:cNvPr>
          <p:cNvSpPr txBox="1"/>
          <p:nvPr/>
        </p:nvSpPr>
        <p:spPr>
          <a:xfrm>
            <a:off x="1583837" y="5990361"/>
            <a:ext cx="26345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kumimoji="1" lang="ja-JP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BD23778F-E833-4A73-8099-6040CE4E5752}"/>
              </a:ext>
            </a:extLst>
          </p:cNvPr>
          <p:cNvSpPr txBox="1"/>
          <p:nvPr/>
        </p:nvSpPr>
        <p:spPr>
          <a:xfrm>
            <a:off x="386012" y="4803497"/>
            <a:ext cx="26345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kumimoji="1" lang="ja-JP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6646AF61-7CD4-4714-A3D1-528B4AC26E09}"/>
              </a:ext>
            </a:extLst>
          </p:cNvPr>
          <p:cNvCxnSpPr>
            <a:cxnSpLocks/>
          </p:cNvCxnSpPr>
          <p:nvPr/>
        </p:nvCxnSpPr>
        <p:spPr>
          <a:xfrm flipV="1">
            <a:off x="4069370" y="4943912"/>
            <a:ext cx="0" cy="103184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93DA1FA8-5633-438E-AC5A-CD231A9886BD}"/>
              </a:ext>
            </a:extLst>
          </p:cNvPr>
          <p:cNvCxnSpPr/>
          <p:nvPr/>
        </p:nvCxnSpPr>
        <p:spPr>
          <a:xfrm>
            <a:off x="4069370" y="5975758"/>
            <a:ext cx="1005259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楕円 65">
            <a:extLst>
              <a:ext uri="{FF2B5EF4-FFF2-40B4-BE49-F238E27FC236}">
                <a16:creationId xmlns:a16="http://schemas.microsoft.com/office/drawing/2014/main" id="{CFC535BF-31A8-4C9E-9C1D-1C939F07764D}"/>
              </a:ext>
            </a:extLst>
          </p:cNvPr>
          <p:cNvSpPr/>
          <p:nvPr/>
        </p:nvSpPr>
        <p:spPr>
          <a:xfrm>
            <a:off x="4021136" y="5927525"/>
            <a:ext cx="96465" cy="964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A02C60BF-AAE7-4AE3-AD2B-97D7BA985FA6}"/>
              </a:ext>
            </a:extLst>
          </p:cNvPr>
          <p:cNvCxnSpPr>
            <a:cxnSpLocks/>
          </p:cNvCxnSpPr>
          <p:nvPr/>
        </p:nvCxnSpPr>
        <p:spPr>
          <a:xfrm flipV="1">
            <a:off x="8837253" y="4958515"/>
            <a:ext cx="0" cy="103184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A97D9337-E01A-4154-894C-10C3980B9EC4}"/>
              </a:ext>
            </a:extLst>
          </p:cNvPr>
          <p:cNvCxnSpPr>
            <a:cxnSpLocks/>
          </p:cNvCxnSpPr>
          <p:nvPr/>
        </p:nvCxnSpPr>
        <p:spPr>
          <a:xfrm flipH="1">
            <a:off x="7963984" y="5990361"/>
            <a:ext cx="873269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楕円 68">
            <a:extLst>
              <a:ext uri="{FF2B5EF4-FFF2-40B4-BE49-F238E27FC236}">
                <a16:creationId xmlns:a16="http://schemas.microsoft.com/office/drawing/2014/main" id="{7C440EC9-7074-40B1-A4EA-8A858879AEC9}"/>
              </a:ext>
            </a:extLst>
          </p:cNvPr>
          <p:cNvSpPr/>
          <p:nvPr/>
        </p:nvSpPr>
        <p:spPr>
          <a:xfrm>
            <a:off x="8789019" y="5942128"/>
            <a:ext cx="96465" cy="964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1A93AE48-657F-49D8-9938-0381BE30736A}"/>
              </a:ext>
            </a:extLst>
          </p:cNvPr>
          <p:cNvCxnSpPr>
            <a:cxnSpLocks/>
          </p:cNvCxnSpPr>
          <p:nvPr/>
        </p:nvCxnSpPr>
        <p:spPr>
          <a:xfrm flipV="1">
            <a:off x="4078483" y="2444054"/>
            <a:ext cx="0" cy="103184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4C6EACA1-5A60-4919-90D4-FA00EA89FDEB}"/>
              </a:ext>
            </a:extLst>
          </p:cNvPr>
          <p:cNvCxnSpPr/>
          <p:nvPr/>
        </p:nvCxnSpPr>
        <p:spPr>
          <a:xfrm>
            <a:off x="4078483" y="3475900"/>
            <a:ext cx="1005259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36C2567E-C976-49F7-A0F7-FD8DD640CF22}"/>
              </a:ext>
            </a:extLst>
          </p:cNvPr>
          <p:cNvCxnSpPr>
            <a:cxnSpLocks/>
          </p:cNvCxnSpPr>
          <p:nvPr/>
        </p:nvCxnSpPr>
        <p:spPr>
          <a:xfrm flipV="1">
            <a:off x="7963984" y="3607266"/>
            <a:ext cx="357895" cy="23075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AD7EF5F6-E8E4-4AB1-96AD-5B986C7ECC0F}"/>
              </a:ext>
            </a:extLst>
          </p:cNvPr>
          <p:cNvCxnSpPr>
            <a:cxnSpLocks/>
          </p:cNvCxnSpPr>
          <p:nvPr/>
        </p:nvCxnSpPr>
        <p:spPr>
          <a:xfrm flipH="1" flipV="1">
            <a:off x="7541703" y="3674378"/>
            <a:ext cx="422281" cy="16364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13F00DC0-012D-4FF4-BCA4-1E00FEAE3181}"/>
              </a:ext>
            </a:extLst>
          </p:cNvPr>
          <p:cNvCxnSpPr>
            <a:cxnSpLocks/>
          </p:cNvCxnSpPr>
          <p:nvPr/>
        </p:nvCxnSpPr>
        <p:spPr>
          <a:xfrm flipV="1">
            <a:off x="7963984" y="3427667"/>
            <a:ext cx="0" cy="41035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9783A080-CA15-4C39-85D0-CEA5CD837CF2}"/>
              </a:ext>
            </a:extLst>
          </p:cNvPr>
          <p:cNvSpPr txBox="1"/>
          <p:nvPr/>
        </p:nvSpPr>
        <p:spPr>
          <a:xfrm>
            <a:off x="4888826" y="6050585"/>
            <a:ext cx="26345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kumimoji="1" lang="ja-JP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9744D5C0-AE90-4757-BE31-17F706084BA4}"/>
              </a:ext>
            </a:extLst>
          </p:cNvPr>
          <p:cNvSpPr txBox="1"/>
          <p:nvPr/>
        </p:nvSpPr>
        <p:spPr>
          <a:xfrm>
            <a:off x="4888826" y="3498630"/>
            <a:ext cx="26345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kumimoji="1" lang="ja-JP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C1B40D72-4667-4B08-A9BD-BBFCA8F490A0}"/>
              </a:ext>
            </a:extLst>
          </p:cNvPr>
          <p:cNvSpPr txBox="1"/>
          <p:nvPr/>
        </p:nvSpPr>
        <p:spPr>
          <a:xfrm>
            <a:off x="8326551" y="3575586"/>
            <a:ext cx="26345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kumimoji="1" lang="ja-JP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B8B850DA-76A7-48EC-B087-228B498AA944}"/>
              </a:ext>
            </a:extLst>
          </p:cNvPr>
          <p:cNvSpPr txBox="1"/>
          <p:nvPr/>
        </p:nvSpPr>
        <p:spPr>
          <a:xfrm>
            <a:off x="3777344" y="2310837"/>
            <a:ext cx="26345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kumimoji="1" lang="ja-JP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1D57C7D5-AB1E-493A-890C-49033104CC60}"/>
              </a:ext>
            </a:extLst>
          </p:cNvPr>
          <p:cNvSpPr txBox="1"/>
          <p:nvPr/>
        </p:nvSpPr>
        <p:spPr>
          <a:xfrm>
            <a:off x="7275917" y="3583837"/>
            <a:ext cx="26345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kumimoji="1" lang="ja-JP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C99B25B5-369D-41AE-AAEC-99F5B3111B4D}"/>
              </a:ext>
            </a:extLst>
          </p:cNvPr>
          <p:cNvSpPr txBox="1"/>
          <p:nvPr/>
        </p:nvSpPr>
        <p:spPr>
          <a:xfrm>
            <a:off x="7879481" y="6017682"/>
            <a:ext cx="26345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kumimoji="1" lang="ja-JP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C0D6DF43-05CF-4DD5-BF47-F031340C8324}"/>
              </a:ext>
            </a:extLst>
          </p:cNvPr>
          <p:cNvSpPr txBox="1"/>
          <p:nvPr/>
        </p:nvSpPr>
        <p:spPr>
          <a:xfrm>
            <a:off x="3863264" y="4652974"/>
            <a:ext cx="26345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kumimoji="1" lang="ja-JP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2ED4F517-7761-4B61-8F05-C730D59C0D72}"/>
              </a:ext>
            </a:extLst>
          </p:cNvPr>
          <p:cNvSpPr txBox="1"/>
          <p:nvPr/>
        </p:nvSpPr>
        <p:spPr>
          <a:xfrm>
            <a:off x="8886473" y="4881115"/>
            <a:ext cx="26345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kumimoji="1" lang="ja-JP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F3F2ECBC-6A14-4FA8-9048-77C6963A0E05}"/>
              </a:ext>
            </a:extLst>
          </p:cNvPr>
          <p:cNvSpPr txBox="1"/>
          <p:nvPr/>
        </p:nvSpPr>
        <p:spPr>
          <a:xfrm>
            <a:off x="8013306" y="3337399"/>
            <a:ext cx="263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kumimoji="1" lang="ja-JP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A1776A6A-D822-4D3E-95E2-26A399E370DA}"/>
              </a:ext>
            </a:extLst>
          </p:cNvPr>
          <p:cNvCxnSpPr>
            <a:cxnSpLocks/>
          </p:cNvCxnSpPr>
          <p:nvPr/>
        </p:nvCxnSpPr>
        <p:spPr>
          <a:xfrm flipV="1">
            <a:off x="6437152" y="889233"/>
            <a:ext cx="0" cy="53781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C3E43030-0B5B-48D5-BE93-A6355CDC482F}"/>
              </a:ext>
            </a:extLst>
          </p:cNvPr>
          <p:cNvCxnSpPr>
            <a:cxnSpLocks/>
          </p:cNvCxnSpPr>
          <p:nvPr/>
        </p:nvCxnSpPr>
        <p:spPr>
          <a:xfrm flipH="1">
            <a:off x="4161595" y="3919559"/>
            <a:ext cx="45511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9D1BA2D3-039B-4E9E-8407-60C261D021EA}"/>
              </a:ext>
            </a:extLst>
          </p:cNvPr>
          <p:cNvCxnSpPr>
            <a:cxnSpLocks/>
          </p:cNvCxnSpPr>
          <p:nvPr/>
        </p:nvCxnSpPr>
        <p:spPr>
          <a:xfrm>
            <a:off x="3114902" y="4013887"/>
            <a:ext cx="0" cy="1706391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3" name="図 102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EE062192-D117-487D-A055-2A61653329C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2" t="45439" r="5862" b="45619"/>
          <a:stretch/>
        </p:blipFill>
        <p:spPr>
          <a:xfrm rot="5400000">
            <a:off x="2622546" y="1751703"/>
            <a:ext cx="1891786" cy="134097"/>
          </a:xfrm>
          <a:prstGeom prst="rect">
            <a:avLst/>
          </a:prstGeom>
        </p:spPr>
      </p:pic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F6768230-93A7-4C5D-8091-74E90925CD93}"/>
              </a:ext>
            </a:extLst>
          </p:cNvPr>
          <p:cNvCxnSpPr>
            <a:cxnSpLocks/>
          </p:cNvCxnSpPr>
          <p:nvPr/>
        </p:nvCxnSpPr>
        <p:spPr>
          <a:xfrm>
            <a:off x="3395581" y="872858"/>
            <a:ext cx="0" cy="1891787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EAC5DD9B-6D66-4637-943A-FBEB5A32BA43}"/>
              </a:ext>
            </a:extLst>
          </p:cNvPr>
          <p:cNvSpPr txBox="1"/>
          <p:nvPr/>
        </p:nvSpPr>
        <p:spPr>
          <a:xfrm>
            <a:off x="39613" y="815500"/>
            <a:ext cx="28488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◆試料中の</a:t>
            </a:r>
            <a:r>
              <a:rPr kumimoji="1" lang="en-US" altLang="ja-JP" sz="2000" b="1" dirty="0" err="1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CuCl</a:t>
            </a:r>
            <a:r>
              <a:rPr kumimoji="1" lang="ja-JP" altLang="en-US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濃度の</a:t>
            </a:r>
            <a:endParaRPr kumimoji="1" lang="en-US" altLang="ja-JP" sz="2000" b="1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  <a:p>
            <a:r>
              <a:rPr kumimoji="1" lang="ja-JP" altLang="en-US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　位置依存性を調べた</a:t>
            </a:r>
            <a:endParaRPr kumimoji="1" lang="en-US" altLang="ja-JP" sz="2000" b="1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B5E791A9-D1F3-4DF1-A7E7-63609D3D749B}"/>
              </a:ext>
            </a:extLst>
          </p:cNvPr>
          <p:cNvSpPr/>
          <p:nvPr/>
        </p:nvSpPr>
        <p:spPr>
          <a:xfrm>
            <a:off x="39613" y="2217431"/>
            <a:ext cx="3275486" cy="639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F77D1DAF-9AA6-48C2-B059-8E8927A63CE4}"/>
              </a:ext>
            </a:extLst>
          </p:cNvPr>
          <p:cNvSpPr txBox="1"/>
          <p:nvPr/>
        </p:nvSpPr>
        <p:spPr>
          <a:xfrm>
            <a:off x="-5052" y="2191216"/>
            <a:ext cx="3421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→</a:t>
            </a:r>
            <a:r>
              <a:rPr kumimoji="1" lang="en-US" altLang="ja-JP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 </a:t>
            </a:r>
            <a:r>
              <a:rPr kumimoji="1" lang="ja-JP" altLang="en-US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発光</a:t>
            </a:r>
            <a:r>
              <a:rPr kumimoji="1" lang="en-US" altLang="ja-JP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/</a:t>
            </a:r>
            <a:r>
              <a:rPr kumimoji="1" lang="ja-JP" altLang="en-US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吸収の位置依存性を</a:t>
            </a:r>
            <a:endParaRPr kumimoji="1" lang="en-US" altLang="ja-JP" sz="2000" b="1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  <a:p>
            <a:r>
              <a:rPr kumimoji="1" lang="ja-JP" altLang="en-US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　 確認したい</a:t>
            </a:r>
            <a:endParaRPr kumimoji="1" lang="en-US" altLang="ja-JP" sz="2000" b="1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61BC2955-1130-4141-8D0E-41A9A6226C86}"/>
              </a:ext>
            </a:extLst>
          </p:cNvPr>
          <p:cNvSpPr txBox="1"/>
          <p:nvPr/>
        </p:nvSpPr>
        <p:spPr>
          <a:xfrm>
            <a:off x="-5052" y="1527213"/>
            <a:ext cx="2403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→</a:t>
            </a:r>
            <a:r>
              <a:rPr kumimoji="1" lang="en-US" altLang="ja-JP" sz="2000" b="1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 </a:t>
            </a:r>
            <a:r>
              <a:rPr kumimoji="1" lang="ja-JP" altLang="en-US" sz="20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外側に行くほど</a:t>
            </a:r>
            <a:endParaRPr kumimoji="1" lang="en-US" altLang="ja-JP" sz="20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　 </a:t>
            </a:r>
            <a:r>
              <a:rPr kumimoji="1" lang="en-US" altLang="ja-JP" sz="2000" dirty="0" err="1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CuCl</a:t>
            </a:r>
            <a:r>
              <a:rPr kumimoji="1" lang="ja-JP" altLang="en-US" sz="2000" dirty="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濃度が高い</a:t>
            </a:r>
            <a:endParaRPr kumimoji="1" lang="en-US" altLang="ja-JP" sz="20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3DA8A331-AA8F-4844-9908-8A9578B197B6}"/>
              </a:ext>
            </a:extLst>
          </p:cNvPr>
          <p:cNvSpPr txBox="1"/>
          <p:nvPr/>
        </p:nvSpPr>
        <p:spPr>
          <a:xfrm>
            <a:off x="3541239" y="2613477"/>
            <a:ext cx="556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  <a:endParaRPr kumimoji="1" lang="ja-JP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CF542075-BCF5-4A19-A97E-47D515DD6998}"/>
              </a:ext>
            </a:extLst>
          </p:cNvPr>
          <p:cNvSpPr txBox="1"/>
          <p:nvPr/>
        </p:nvSpPr>
        <p:spPr>
          <a:xfrm>
            <a:off x="3560656" y="750733"/>
            <a:ext cx="556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endParaRPr kumimoji="1" lang="ja-JP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E67BF52D-1FEE-40CE-8500-4BABED2AA5A7}"/>
              </a:ext>
            </a:extLst>
          </p:cNvPr>
          <p:cNvSpPr txBox="1"/>
          <p:nvPr/>
        </p:nvSpPr>
        <p:spPr>
          <a:xfrm rot="16200000">
            <a:off x="2501593" y="1410447"/>
            <a:ext cx="1386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concentration [%]</a:t>
            </a:r>
            <a:endParaRPr kumimoji="1" lang="ja-JP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AE5D68C8-AC59-4BB0-9D8E-25F53F8571CC}"/>
              </a:ext>
            </a:extLst>
          </p:cNvPr>
          <p:cNvSpPr txBox="1"/>
          <p:nvPr/>
        </p:nvSpPr>
        <p:spPr>
          <a:xfrm>
            <a:off x="3264041" y="640137"/>
            <a:ext cx="263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kumimoji="1" lang="ja-JP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楕円 117">
            <a:extLst>
              <a:ext uri="{FF2B5EF4-FFF2-40B4-BE49-F238E27FC236}">
                <a16:creationId xmlns:a16="http://schemas.microsoft.com/office/drawing/2014/main" id="{670D17BA-E04D-46E4-BDFC-483B28321964}"/>
              </a:ext>
            </a:extLst>
          </p:cNvPr>
          <p:cNvSpPr/>
          <p:nvPr/>
        </p:nvSpPr>
        <p:spPr>
          <a:xfrm>
            <a:off x="3978164" y="3386262"/>
            <a:ext cx="189773" cy="18977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楕円 118">
            <a:extLst>
              <a:ext uri="{FF2B5EF4-FFF2-40B4-BE49-F238E27FC236}">
                <a16:creationId xmlns:a16="http://schemas.microsoft.com/office/drawing/2014/main" id="{E2F87DAB-94D6-41D5-9DA8-60522BFD3EDA}"/>
              </a:ext>
            </a:extLst>
          </p:cNvPr>
          <p:cNvSpPr/>
          <p:nvPr/>
        </p:nvSpPr>
        <p:spPr>
          <a:xfrm>
            <a:off x="4030249" y="3427667"/>
            <a:ext cx="96465" cy="964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7D042EE6-70EA-46F2-8A24-D84BBA304FA9}"/>
              </a:ext>
            </a:extLst>
          </p:cNvPr>
          <p:cNvSpPr txBox="1"/>
          <p:nvPr/>
        </p:nvSpPr>
        <p:spPr>
          <a:xfrm>
            <a:off x="3895187" y="3493569"/>
            <a:ext cx="263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kumimoji="1" lang="ja-JP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EB790199-DF54-44D1-8792-445BE0E526E1}"/>
              </a:ext>
            </a:extLst>
          </p:cNvPr>
          <p:cNvGrpSpPr/>
          <p:nvPr/>
        </p:nvGrpSpPr>
        <p:grpSpPr>
          <a:xfrm rot="5400000">
            <a:off x="1522809" y="3969887"/>
            <a:ext cx="1043940" cy="1812738"/>
            <a:chOff x="1546860" y="4006270"/>
            <a:chExt cx="1043940" cy="1714008"/>
          </a:xfrm>
        </p:grpSpPr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045A294A-1DAF-4079-93A7-F510A2F354BC}"/>
                </a:ext>
              </a:extLst>
            </p:cNvPr>
            <p:cNvCxnSpPr/>
            <p:nvPr/>
          </p:nvCxnSpPr>
          <p:spPr>
            <a:xfrm>
              <a:off x="1889760" y="4006270"/>
              <a:ext cx="0" cy="17140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72F32BE8-4648-4E85-A62A-AB07EFA78C8A}"/>
                </a:ext>
              </a:extLst>
            </p:cNvPr>
            <p:cNvCxnSpPr/>
            <p:nvPr/>
          </p:nvCxnSpPr>
          <p:spPr>
            <a:xfrm>
              <a:off x="2263140" y="4006270"/>
              <a:ext cx="0" cy="17140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コネクタ 131">
              <a:extLst>
                <a:ext uri="{FF2B5EF4-FFF2-40B4-BE49-F238E27FC236}">
                  <a16:creationId xmlns:a16="http://schemas.microsoft.com/office/drawing/2014/main" id="{A249F64A-2661-40ED-9071-F23174A01C4C}"/>
                </a:ext>
              </a:extLst>
            </p:cNvPr>
            <p:cNvCxnSpPr/>
            <p:nvPr/>
          </p:nvCxnSpPr>
          <p:spPr>
            <a:xfrm>
              <a:off x="2590800" y="4006270"/>
              <a:ext cx="0" cy="17140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コネクタ 132">
              <a:extLst>
                <a:ext uri="{FF2B5EF4-FFF2-40B4-BE49-F238E27FC236}">
                  <a16:creationId xmlns:a16="http://schemas.microsoft.com/office/drawing/2014/main" id="{51827853-8CD2-4657-A427-39318DBAC82A}"/>
                </a:ext>
              </a:extLst>
            </p:cNvPr>
            <p:cNvCxnSpPr/>
            <p:nvPr/>
          </p:nvCxnSpPr>
          <p:spPr>
            <a:xfrm>
              <a:off x="1546860" y="4006270"/>
              <a:ext cx="0" cy="17140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グループ化 133">
            <a:extLst>
              <a:ext uri="{FF2B5EF4-FFF2-40B4-BE49-F238E27FC236}">
                <a16:creationId xmlns:a16="http://schemas.microsoft.com/office/drawing/2014/main" id="{20D98EE5-970C-4E68-9D4A-A593EF0FDAE2}"/>
              </a:ext>
            </a:extLst>
          </p:cNvPr>
          <p:cNvGrpSpPr/>
          <p:nvPr/>
        </p:nvGrpSpPr>
        <p:grpSpPr>
          <a:xfrm>
            <a:off x="1506773" y="4006270"/>
            <a:ext cx="1082040" cy="1714008"/>
            <a:chOff x="1508760" y="4006270"/>
            <a:chExt cx="1082040" cy="1714008"/>
          </a:xfrm>
        </p:grpSpPr>
        <p:cxnSp>
          <p:nvCxnSpPr>
            <p:cNvPr id="135" name="直線コネクタ 134">
              <a:extLst>
                <a:ext uri="{FF2B5EF4-FFF2-40B4-BE49-F238E27FC236}">
                  <a16:creationId xmlns:a16="http://schemas.microsoft.com/office/drawing/2014/main" id="{9ADD1E18-6DB7-4200-8004-5FFF525498BE}"/>
                </a:ext>
              </a:extLst>
            </p:cNvPr>
            <p:cNvCxnSpPr/>
            <p:nvPr/>
          </p:nvCxnSpPr>
          <p:spPr>
            <a:xfrm>
              <a:off x="1866900" y="4006270"/>
              <a:ext cx="0" cy="17140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コネクタ 135">
              <a:extLst>
                <a:ext uri="{FF2B5EF4-FFF2-40B4-BE49-F238E27FC236}">
                  <a16:creationId xmlns:a16="http://schemas.microsoft.com/office/drawing/2014/main" id="{75AA2EC2-8D74-4467-9576-A8F18E8B6CDA}"/>
                </a:ext>
              </a:extLst>
            </p:cNvPr>
            <p:cNvCxnSpPr/>
            <p:nvPr/>
          </p:nvCxnSpPr>
          <p:spPr>
            <a:xfrm>
              <a:off x="2225040" y="4006270"/>
              <a:ext cx="0" cy="17140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AC135E44-8143-4C93-BB68-C807D4C236E1}"/>
                </a:ext>
              </a:extLst>
            </p:cNvPr>
            <p:cNvCxnSpPr/>
            <p:nvPr/>
          </p:nvCxnSpPr>
          <p:spPr>
            <a:xfrm>
              <a:off x="2590800" y="4006270"/>
              <a:ext cx="0" cy="17140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コネクタ 137">
              <a:extLst>
                <a:ext uri="{FF2B5EF4-FFF2-40B4-BE49-F238E27FC236}">
                  <a16:creationId xmlns:a16="http://schemas.microsoft.com/office/drawing/2014/main" id="{D59C223D-3572-4C0B-BB96-81F09C51B412}"/>
                </a:ext>
              </a:extLst>
            </p:cNvPr>
            <p:cNvCxnSpPr/>
            <p:nvPr/>
          </p:nvCxnSpPr>
          <p:spPr>
            <a:xfrm>
              <a:off x="1508760" y="4006270"/>
              <a:ext cx="0" cy="17140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0095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1152</TotalTime>
  <Words>358</Words>
  <Application>Microsoft Office PowerPoint</Application>
  <PresentationFormat>画面に合わせる (4:3)</PresentationFormat>
  <Paragraphs>112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Symbol</vt:lpstr>
      <vt:lpstr>Times New Roman</vt:lpstr>
      <vt:lpstr>Wingdings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渡辺慧</dc:creator>
  <cp:lastModifiedBy> </cp:lastModifiedBy>
  <cp:revision>41</cp:revision>
  <cp:lastPrinted>2019-06-28T00:28:52Z</cp:lastPrinted>
  <dcterms:created xsi:type="dcterms:W3CDTF">2019-06-25T00:39:57Z</dcterms:created>
  <dcterms:modified xsi:type="dcterms:W3CDTF">2019-06-28T00:35:13Z</dcterms:modified>
</cp:coreProperties>
</file>